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7" r:id="rId10"/>
    <p:sldId id="268" r:id="rId11"/>
    <p:sldId id="269" r:id="rId12"/>
    <p:sldId id="263" r:id="rId13"/>
    <p:sldId id="265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BEBEB"/>
          </a:solidFill>
        </a:fill>
      </a:tcStyle>
    </a:wholeTbl>
    <a:band1H>
      <a:tcStyle>
        <a:tcBdr/>
        <a:fill>
          <a:solidFill>
            <a:srgbClr val="D5D5D5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5D5D5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6F6F6F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6F6F6F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6F6F6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6F6F6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5B11-FB49-0EF8-AF4E-C2217FD28A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D32E-DF0F-4AD7-ABA7-CAB34338BB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0B0BA-4C33-3683-ED1C-8FB457902B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2501BF-546E-43F7-B6FC-55CCEE628BD5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7FE0-5149-0D42-5C66-42C5961FCB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3866-2863-9DE3-6650-EC4C5E4B54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9FE4A0-1A3A-48F1-92FD-A0B0D24A01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59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4E75-2C57-B6A1-2CE3-57EAF76D1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732861"/>
            <a:ext cx="9905996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5E8D0-A4A4-B850-5E24-1D62A8AB92C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79611" y="932111"/>
            <a:ext cx="8225942" cy="3164976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E25DE-DB92-E825-1662-D4EF1FCDA4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5299606"/>
            <a:ext cx="9905996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1821C-3573-18DC-64C2-B20C8D7E7C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524D6F-EEAC-49F2-BAC0-7BE7E81593B1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FF00F-1B42-BB74-4CAC-728EDA380E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2D714-E038-0D09-2954-FE36780A33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0434A1-785D-4880-96A3-1124BB828A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53A1-A865-C73D-2079-F8D379C7CB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31242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B491-2AEA-1685-38E0-87FD391F20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F4824-FA1E-CBE0-B933-2F43556899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493597-9FC7-4A3C-8267-BFCBF1BC1EE6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8BEB3-136B-F33E-C38F-6CC804CACD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8C0F2-C5A8-1816-50E3-17CF3811FF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D90816-EADC-48BD-AF41-5C916903E5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1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89E39B5C-BE95-5740-C889-D1022D2C07DF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A7DBE668-BB0F-DCBD-8A6D-8639FF0CAE92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191CF7-0373-41BD-CFDE-D3C08CF34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C52E4C2-5D67-BEBD-F1EF-D8C265B9F5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D3928F-B5BC-C3CD-9CD3-F3DE6EBEC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5DB7B60-9353-E98E-A79C-8F6EA9E1D3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EE340C-B09E-4F38-8730-094D54D400F4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8956C0F-8AA6-0377-3144-C3A1E21750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9CA07F-9FE9-AF1E-ECEB-BAC04B265C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F0BE55-F238-4DFA-B670-59CD8DC3E8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28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CB11-6E38-6D51-5AAA-6D3655B75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3308582"/>
            <a:ext cx="9905996" cy="14688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7AFC4-35E6-D6A6-66D1-99CBD89D7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7383"/>
            <a:ext cx="9905996" cy="860395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6A19-2F08-B9DD-A061-0D58CEE8E3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D4464-9BAD-4988-A165-79AF6C73584F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0CD6-BC17-6149-14F4-86432C56A4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29223-A7B0-A42C-CF41-FBCF241C09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FFA34-189C-4E7D-B51E-D724322BDF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8F5032B7-CA2C-B231-4E68-9B6920E46186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65AE47AA-4DA0-911D-56D4-D7BD3AF135CD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855AE3-8E31-C0E5-4B09-2B1D5E32F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09B7644-F3A4-339C-C00F-B6AF504172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886200"/>
            <a:ext cx="9905996" cy="888997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4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0C2D315-1687-039D-1AFF-F49529AFD6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5197"/>
            <a:ext cx="9905996" cy="1015998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27ABC9-E92E-E240-8526-CC61A840A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9B752A-A055-4EF8-9E07-204DB896F3D8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50DDA8-FC48-4D6C-CB92-2A712ED809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9204F-F48C-8917-284A-5729E7CCC8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56A64-9753-49CC-8AC3-C6B1179148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6E59-7F8D-B1D9-549A-AEC9D2453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80B9049-0309-C089-AA96-354FB73151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505196"/>
            <a:ext cx="9905996" cy="838203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8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EBC440-E6DD-E56B-9F59-D7AFB04F9A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3B59A3-EF99-2B0F-1F7E-CC63D97114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23F6DF-F80B-4A44-8AD5-3E3692A48CA8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DAE2FA-AC4C-DAC4-7147-9C10EDDA41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BC05FE-7252-D06B-6AB7-8619047B3E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FD1B9-8F9B-4AB3-96A2-9E8698EB6B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7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AF75-D04F-DA09-3657-EF33462261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27FDA-1F4D-352C-EB91-0CF871E529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CB941-A97E-CC39-B1E1-E57ACB3BF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E084DB-5512-4BAE-8A3E-1EE4BE5134EA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DC9A1-66BF-F8F0-B2B6-42337BCA46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D1F9-B785-B306-83C0-58401764B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87374-A626-464B-A5FC-9AAD25BC7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50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DD21C-4FB4-E909-F865-06CCA78E2E9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6898" y="609603"/>
            <a:ext cx="2210516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7F51C-6840-D871-95D4-48631C29CCC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543800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28A5-31F1-0FA6-9F02-F183040D11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3B7436-C8FB-492C-9022-20C11C5F6E30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CCCD-0454-8195-9338-6A6AA1A4F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BB2E-A55A-20AF-8F95-47087A810C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998F1-61D8-4298-B1A0-59CD56D796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A018-860A-E476-9903-3FA187FE57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C858-BA83-EF3F-0592-AC64BC67C6F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42BA-2E5E-0D09-9E18-A0A14E1ECE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66668-7F8E-425C-833F-61FBBCF1483F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BB56-C093-4233-10FD-B4970CB73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1D03C-5F94-6CA0-9C98-6BCFA3A8B6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026D2-A3B3-4CFF-9A8C-10643A6CEC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65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078E-9AA4-72C4-8C76-6DBBFF936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1011" y="3308582"/>
            <a:ext cx="8686800" cy="1468800"/>
          </a:xfrm>
        </p:spPr>
        <p:txBody>
          <a:bodyPr anchor="b"/>
          <a:lstStyle>
            <a:lvl1pPr algn="r">
              <a:defRPr sz="40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AA21C-A565-DD70-CD58-8EE6FD1A4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1011" y="4777383"/>
            <a:ext cx="8686800" cy="860395"/>
          </a:xfrm>
        </p:spPr>
        <p:txBody>
          <a:bodyPr anchor="t"/>
          <a:lstStyle>
            <a:lvl1pPr marL="0" indent="0" algn="r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83ED-05F6-235C-D874-CFF793B1A76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624B9-82D4-427E-968B-32639760B82D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A7B9-70F6-77AE-C419-542C246F5D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6FC6D-732B-4BCC-F835-B1C189D942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A1D99F-5991-40A6-98D3-1C6FBFE70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6E0F-AB0B-6FCE-90B7-D017E6290C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40F5-AA7A-EA22-EE1E-DB60CC1B0A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F3274-6313-809C-9FC8-D811FD79130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079D-B9E8-1787-5AE6-B160CA46C9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7E67D2-B5BC-4F76-8570-D8814B5E07CB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DF243-E7A4-D8A7-4BD7-B1CD47E0A2C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59C27-A485-5465-52D5-8FD71FC4B9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16C150-0D98-44E5-BD68-A658322D56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4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A570-667E-D875-8880-0A55CB2250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8346F-3311-1F5C-E55D-A7EA2F43F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9280" y="2658535"/>
            <a:ext cx="4588934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AD37-094E-5395-0AD9-8653EC8B831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17595-BE26-50D4-EE6F-CAA453E2044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43136" y="2667003"/>
            <a:ext cx="4604278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8D5CF-E8FE-FF08-79CA-5A62EE7D285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06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3FF35-F828-6DB0-B5AF-540708A448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834CA2-B958-4935-9571-609671B74DC1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CF733-AC47-D18F-02B8-F66400D8CA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D7042-B0A9-342A-D69D-959D14C288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A379DD-728C-41DF-99AF-F3D8E391B5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5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59F2-5DC1-6C32-2F42-48DB726751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2AD5A-31BC-89EE-3ED5-216F6182AC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EDE133-A552-4187-833C-40A5ACE1438B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77808-F6B3-57BF-DCE8-B2E4BA9074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3EBCA-9D6F-2E0F-57AE-F48309C68F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F03811-0DE2-4A04-91EF-21C67B48DC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81A6B-9B41-AB97-DB1A-C144EB2BB8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54A3A5-9D38-4960-8E5B-66316115A50E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44F74-64DC-704B-579C-505A89513D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91EE-F537-84EA-65B7-1650569656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BE322B-3D98-4C37-A354-8C39E59E8D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4FB6-1465-0E94-5635-6EBC32E47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3549124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4F84-BF63-B151-A0F1-D8A1BFEDB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03815" y="609603"/>
            <a:ext cx="5943600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B7600-2E2C-83F9-335C-09F9BA82FD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3549124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1B789-4784-B538-5246-2E3CA7755B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16F07-0EAA-46D4-9624-6CDBFFFAAF62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08FF8-4B82-3B15-C5A1-5EF5101523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C12-94E6-D11A-3503-8CC16CF087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CC1097-6275-44BE-B303-896C124E7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2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01DA-5B15-83F7-FB60-6BEC6D68B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533399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E2234-89CB-1E8F-2A19-8B0020643C2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33733" y="-18288"/>
            <a:ext cx="3276596" cy="6903720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C4F48-3F87-D374-3B4F-35E0394DD91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5333996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BEB72-F0BA-FEF8-9644-919B65D85E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399208" y="5883277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94113F9-A956-4758-BFA1-8B78A2B1F789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D30B8-576C-7DF0-DAD3-275D5663E7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510539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EF5C-59C7-E655-8A44-2DA3DC03AE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42608" y="5883277"/>
            <a:ext cx="3225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97A607B-2393-4DAC-BA04-2BFA161570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5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47520-4A64-C4B4-3B09-9A7BF2DD5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C29A-F025-8FA8-6B2D-1958A08C9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F26E9-3D5B-AE81-BD3E-B8B8972EDE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DD82DBF0-FA9A-45D9-8204-440E470AF0B5}" type="datetime1">
              <a:rPr lang="en-US"/>
              <a:pPr lvl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E807-CD84-3106-F94A-F8D5199EE7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0741E-D5E9-C235-524E-A59D8044D7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70DE11B9-BFE4-4A4E-8988-5815E004DCD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l-PL" sz="3200" b="0" i="0" u="none" strike="noStrike" kern="1200" cap="all" spc="0" baseline="0">
          <a:solidFill>
            <a:srgbClr val="000000"/>
          </a:solidFill>
          <a:effectLst>
            <a:outerShdw dist="38099" dir="14040142">
              <a:srgbClr val="000000"/>
            </a:outerShdw>
          </a:effectLst>
          <a:uFillTx/>
          <a:latin typeface="Century Gothic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20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8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6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pl-PL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Olejek z ropy naftowej">
            <a:extLst>
              <a:ext uri="{FF2B5EF4-FFF2-40B4-BE49-F238E27FC236}">
                <a16:creationId xmlns:a16="http://schemas.microsoft.com/office/drawing/2014/main" id="{042F2E3F-F36C-4676-E6B7-D812ADCC07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4571" b="1181"/>
          <a:stretch>
            <a:fillRect/>
          </a:stretch>
        </p:blipFill>
        <p:spPr>
          <a:xfrm>
            <a:off x="18" y="0"/>
            <a:ext cx="12191978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2F0320A6-34C5-4BEC-7435-9E4EBD6A004E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Politechnika Lubelska Wydział Elektrotechniki i Informatyki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 Praca dyplomowa inżynierska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  <a:effectLst/>
              </a:rPr>
            </a:br>
            <a:r>
              <a:rPr lang="pl-PL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Rozwiązania techniczno-informatyczne wspierające inteligentny ogród</a:t>
            </a:r>
            <a:b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l-PL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9334FF59-F5B2-69B1-B130-E2943C632C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4846" y="4152903"/>
            <a:ext cx="5333996" cy="1904996"/>
          </a:xfrm>
        </p:spPr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Promotor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dr inż. Tomasz </a:t>
            </a:r>
            <a:r>
              <a:rPr lang="pl-PL" dirty="0" err="1">
                <a:solidFill>
                  <a:schemeClr val="bg1"/>
                </a:solidFill>
              </a:rPr>
              <a:t>szymczyk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4B21D98-F5D1-C2E2-07F6-F9C8B287FCB0}"/>
              </a:ext>
            </a:extLst>
          </p:cNvPr>
          <p:cNvSpPr txBox="1"/>
          <p:nvPr/>
        </p:nvSpPr>
        <p:spPr>
          <a:xfrm>
            <a:off x="7702548" y="4152903"/>
            <a:ext cx="4000500" cy="92333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Wykonali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Michał Rutyna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Mikołaj Sałek</a:t>
            </a:r>
          </a:p>
        </p:txBody>
      </p:sp>
      <p:sp>
        <p:nvSpPr>
          <p:cNvPr id="6" name="pole tekstowe 7">
            <a:extLst>
              <a:ext uri="{FF2B5EF4-FFF2-40B4-BE49-F238E27FC236}">
                <a16:creationId xmlns:a16="http://schemas.microsoft.com/office/drawing/2014/main" id="{951DFD7F-5950-8ABB-58C0-3B59ED59B9DB}"/>
              </a:ext>
            </a:extLst>
          </p:cNvPr>
          <p:cNvSpPr txBox="1"/>
          <p:nvPr/>
        </p:nvSpPr>
        <p:spPr>
          <a:xfrm>
            <a:off x="4781534" y="5587998"/>
            <a:ext cx="1962146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Lublin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94E48206-C737-60B1-5257-18DF1188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5" y="0"/>
            <a:ext cx="11248034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B3F9EAA5-E76C-39DA-013F-137B28AA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58" y="0"/>
            <a:ext cx="8739688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7FBED5-A78B-19A5-F79C-0B471E030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952" y="110250"/>
            <a:ext cx="11078843" cy="1904996"/>
          </a:xfrm>
        </p:spPr>
        <p:txBody>
          <a:bodyPr/>
          <a:lstStyle/>
          <a:p>
            <a:pPr lvl="0" algn="ctr"/>
            <a:r>
              <a:rPr lang="pl-PL" dirty="0">
                <a:solidFill>
                  <a:schemeClr val="bg1"/>
                </a:solidFill>
              </a:rPr>
              <a:t>Widoki aplikacji	</a:t>
            </a:r>
          </a:p>
        </p:txBody>
      </p:sp>
      <p:pic>
        <p:nvPicPr>
          <p:cNvPr id="15" name="Obraz 14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5D1F3626-FCF2-BF31-2E0E-656B28D2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8" y="2126827"/>
            <a:ext cx="1992734" cy="4426376"/>
          </a:xfrm>
          <a:prstGeom prst="rect">
            <a:avLst/>
          </a:prstGeom>
        </p:spPr>
      </p:pic>
      <p:pic>
        <p:nvPicPr>
          <p:cNvPr id="17" name="Obraz 16" descr="Obraz zawierający tekst, zrzut ekranu, oprogramowanie, design&#10;&#10;Zawartość wygenerowana przez AI może być niepoprawna.">
            <a:extLst>
              <a:ext uri="{FF2B5EF4-FFF2-40B4-BE49-F238E27FC236}">
                <a16:creationId xmlns:a16="http://schemas.microsoft.com/office/drawing/2014/main" id="{D5DE0197-3752-B604-52C2-8E340BB5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31" y="2126825"/>
            <a:ext cx="1992734" cy="4426378"/>
          </a:xfrm>
          <a:prstGeom prst="rect">
            <a:avLst/>
          </a:prstGeom>
        </p:spPr>
      </p:pic>
      <p:pic>
        <p:nvPicPr>
          <p:cNvPr id="19" name="Obraz 18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D198FC8B-ACA2-A1D8-9C6F-16B0DC45A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73" y="2126825"/>
            <a:ext cx="1992734" cy="4426378"/>
          </a:xfrm>
          <a:prstGeom prst="rect">
            <a:avLst/>
          </a:prstGeom>
        </p:spPr>
      </p:pic>
      <p:pic>
        <p:nvPicPr>
          <p:cNvPr id="21" name="Obraz 20" descr="Obraz zawierający tekst, zrzut ekranu, oprogramowanie, design&#10;&#10;Zawartość wygenerowana przez AI może być niepoprawna.">
            <a:extLst>
              <a:ext uri="{FF2B5EF4-FFF2-40B4-BE49-F238E27FC236}">
                <a16:creationId xmlns:a16="http://schemas.microsoft.com/office/drawing/2014/main" id="{30D07053-0E67-8D40-3BC5-C2ADA177C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316" y="2126825"/>
            <a:ext cx="1992735" cy="4426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3B9111-CBA5-02ED-0026-5AA53DA91C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C9BB0A-E1F1-234E-06E7-1F3AD09FABA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Celem </a:t>
            </a:r>
            <a:r>
              <a:rPr lang="en-GB" dirty="0" err="1">
                <a:solidFill>
                  <a:schemeClr val="bg1"/>
                </a:solidFill>
              </a:rPr>
              <a:t>pracy</a:t>
            </a:r>
            <a:r>
              <a:rPr lang="pl-PL" dirty="0">
                <a:solidFill>
                  <a:schemeClr val="bg1"/>
                </a:solidFill>
              </a:rPr>
              <a:t> inżynierskiej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było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systemu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obsługi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ogrodu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opartego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mikrokontroler</a:t>
            </a:r>
            <a:r>
              <a:rPr lang="pl-PL" dirty="0">
                <a:solidFill>
                  <a:schemeClr val="bg1"/>
                </a:solidFill>
              </a:rPr>
              <a:t> zapewniający komunikację bezprzewodową</a:t>
            </a:r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pl-PL" dirty="0">
                <a:solidFill>
                  <a:schemeClr val="bg1"/>
                </a:solidFill>
              </a:rPr>
              <a:t> W celu uproszczenia konfiguracji urządzania i prezentacji danych atmosferycznych ze stacji pogodowej, stworzono aplikację mobilną</a:t>
            </a:r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pl-PL" dirty="0">
                <a:solidFill>
                  <a:schemeClr val="bg1"/>
                </a:solidFill>
              </a:rPr>
              <a:t> Jej bardzo ważną funkcjonalnością są tworzone przez użytkownika alarmy, informujące o przekroczeniu konkretnej wielkości poza zdefiniowany zakres. Zapis danych został osiągnięty dzięki rozwiązaniom chmurowym, w których pośredniczy autorska aplikacja serwerowa.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8E7F78-C085-2E62-69A4-96CF3CE8D5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61A272-3ABC-B0A5-7B41-43B63E66411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Cel Pracy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zakres pracy i podział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Inteligentny ogród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Przegląd rynku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Zastosowane technologie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Wymagania Projektu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Diagramy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Widoki aplikacji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Podsumowanie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pl-PL" sz="1400" dirty="0">
                <a:solidFill>
                  <a:schemeClr val="bg1"/>
                </a:solidFill>
              </a:rPr>
              <a:t>Literatura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EDDAEB-86A1-E436-BB6E-9C254AC0E7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pl-PL" dirty="0">
                <a:solidFill>
                  <a:schemeClr val="bg1"/>
                </a:solidFill>
              </a:rPr>
              <a:t>Cel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F9CCEF9-4EE0-4990-F8DF-F70552956E9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S</a:t>
            </a:r>
            <a:r>
              <a:rPr lang="en-GB" dirty="0" err="1">
                <a:solidFill>
                  <a:schemeClr val="bg1"/>
                </a:solidFill>
              </a:rPr>
              <a:t>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urządzenia pomiarowego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parametrów atmosferycznych </a:t>
            </a:r>
            <a:r>
              <a:rPr lang="en-GB" dirty="0" err="1">
                <a:solidFill>
                  <a:schemeClr val="bg1"/>
                </a:solidFill>
              </a:rPr>
              <a:t>ogrodu</a:t>
            </a:r>
            <a:r>
              <a:rPr lang="pl-PL" dirty="0">
                <a:solidFill>
                  <a:schemeClr val="bg1"/>
                </a:solidFill>
              </a:rPr>
              <a:t> w oparciu o mikrokontroler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Stworzenie </a:t>
            </a:r>
            <a:r>
              <a:rPr lang="en-GB" dirty="0" err="1">
                <a:solidFill>
                  <a:schemeClr val="bg1"/>
                </a:solidFill>
              </a:rPr>
              <a:t>aplikacj</a:t>
            </a:r>
            <a:r>
              <a:rPr lang="pl-PL" dirty="0">
                <a:solidFill>
                  <a:schemeClr val="bg1"/>
                </a:solidFill>
              </a:rPr>
              <a:t>i </a:t>
            </a:r>
            <a:r>
              <a:rPr lang="en-GB" dirty="0" err="1">
                <a:solidFill>
                  <a:schemeClr val="bg1"/>
                </a:solidFill>
              </a:rPr>
              <a:t>mobil</a:t>
            </a:r>
            <a:r>
              <a:rPr lang="pl-PL" dirty="0" err="1">
                <a:solidFill>
                  <a:schemeClr val="bg1"/>
                </a:solidFill>
              </a:rPr>
              <a:t>nej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umożliwiając</a:t>
            </a:r>
            <a:r>
              <a:rPr lang="pl-PL" dirty="0">
                <a:solidFill>
                  <a:schemeClr val="bg1"/>
                </a:solidFill>
              </a:rPr>
              <a:t>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ergonomiczne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korzystanie</a:t>
            </a:r>
            <a:r>
              <a:rPr lang="en-GB" dirty="0">
                <a:solidFill>
                  <a:schemeClr val="bg1"/>
                </a:solidFill>
              </a:rPr>
              <a:t> z system</a:t>
            </a:r>
            <a:r>
              <a:rPr lang="pl-PL" dirty="0">
                <a:solidFill>
                  <a:schemeClr val="bg1"/>
                </a:solidFill>
              </a:rPr>
              <a:t>u</a:t>
            </a:r>
          </a:p>
          <a:p>
            <a:r>
              <a:rPr lang="pl-PL" dirty="0">
                <a:solidFill>
                  <a:schemeClr val="bg1"/>
                </a:solidFill>
              </a:rPr>
              <a:t>Umożliwienie zdalnego </a:t>
            </a:r>
            <a:r>
              <a:rPr lang="en-GB" dirty="0" err="1">
                <a:solidFill>
                  <a:schemeClr val="bg1"/>
                </a:solidFill>
              </a:rPr>
              <a:t>monitorowania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atmosferycznych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glebowych</a:t>
            </a:r>
            <a:r>
              <a:rPr lang="en-GB" dirty="0">
                <a:solidFill>
                  <a:schemeClr val="bg1"/>
                </a:solidFill>
              </a:rPr>
              <a:t> w </a:t>
            </a:r>
            <a:r>
              <a:rPr lang="en-GB" dirty="0" err="1">
                <a:solidFill>
                  <a:schemeClr val="bg1"/>
                </a:solidFill>
              </a:rPr>
              <a:t>ogrodzie</a:t>
            </a:r>
            <a:endParaRPr lang="pl-PL" dirty="0"/>
          </a:p>
          <a:p>
            <a:pPr lvl="0"/>
            <a:endParaRPr lang="pl-P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D08260-84E4-1D67-BD55-3A71BFD12F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zakres pracy i podział</a:t>
            </a:r>
          </a:p>
        </p:txBody>
      </p:sp>
      <p:graphicFrame>
        <p:nvGraphicFramePr>
          <p:cNvPr id="3" name="Symbol zastępczy zawartości 3">
            <a:extLst>
              <a:ext uri="{FF2B5EF4-FFF2-40B4-BE49-F238E27FC236}">
                <a16:creationId xmlns:a16="http://schemas.microsoft.com/office/drawing/2014/main" id="{D4F38EA6-8FE1-8271-A346-5D9C2E22BA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667003"/>
          <a:ext cx="9905994" cy="23825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01998">
                  <a:extLst>
                    <a:ext uri="{9D8B030D-6E8A-4147-A177-3AD203B41FA5}">
                      <a16:colId xmlns:a16="http://schemas.microsoft.com/office/drawing/2014/main" val="764315824"/>
                    </a:ext>
                  </a:extLst>
                </a:gridCol>
                <a:gridCol w="3301998">
                  <a:extLst>
                    <a:ext uri="{9D8B030D-6E8A-4147-A177-3AD203B41FA5}">
                      <a16:colId xmlns:a16="http://schemas.microsoft.com/office/drawing/2014/main" val="1307969564"/>
                    </a:ext>
                  </a:extLst>
                </a:gridCol>
                <a:gridCol w="3301998">
                  <a:extLst>
                    <a:ext uri="{9D8B030D-6E8A-4147-A177-3AD203B41FA5}">
                      <a16:colId xmlns:a16="http://schemas.microsoft.com/office/drawing/2014/main" val="1778940326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Mikołaj Sałek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Michał Rutyna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pl-PL"/>
                        <a:t>Część wspólna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04800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Ogólny projekt systemu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Zaprojektowanie i implementacja systemu mikrokontrolera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Testy jednostkowe i manualne systemu pomiarowego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Implementacja aplikacji mobilnej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Implementacja i projekt bazy danych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>
                          <a:solidFill>
                            <a:srgbClr val="000000"/>
                          </a:solidFill>
                          <a:latin typeface="Century Gothic"/>
                        </a:rPr>
                        <a:t>Testy jednostkowe i integracyjne aplikacji mobilnej i serwera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 dirty="0">
                          <a:solidFill>
                            <a:srgbClr val="000000"/>
                          </a:solidFill>
                          <a:latin typeface="Century Gothic"/>
                        </a:rPr>
                        <a:t>Implementacja serwera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pl-PL" sz="1800" kern="1200" dirty="0">
                          <a:solidFill>
                            <a:srgbClr val="000000"/>
                          </a:solidFill>
                          <a:latin typeface="Century Gothic"/>
                        </a:rPr>
                        <a:t>Diagramy przypadków użycia, klas, ERD</a:t>
                      </a:r>
                    </a:p>
                    <a:p>
                      <a:pPr marL="285750" lvl="0" indent="-285750">
                        <a:buSzPct val="100000"/>
                        <a:buFont typeface="Arial" pitchFamily="34"/>
                        <a:buChar char="•"/>
                      </a:pPr>
                      <a:r>
                        <a:rPr lang="en-GB" sz="1800" kern="1200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Przegląd</a:t>
                      </a:r>
                      <a:r>
                        <a:rPr lang="en-GB" sz="1800" kern="1200" dirty="0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konkurencyjnych</a:t>
                      </a:r>
                      <a:r>
                        <a:rPr lang="en-GB" sz="1800" kern="1200" dirty="0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rozwiązań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719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9E5FF5-19D4-7520-F42C-B195C3ED30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Inteligentny </a:t>
            </a:r>
            <a:r>
              <a:rPr lang="pl-PL" dirty="0" err="1">
                <a:solidFill>
                  <a:schemeClr val="bg1"/>
                </a:solidFill>
              </a:rPr>
              <a:t>ogróD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842F43-AA1D-EC92-A7F5-76DFB2A6ED1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l-PL" dirty="0">
                <a:solidFill>
                  <a:schemeClr val="bg1"/>
                </a:solidFill>
              </a:rPr>
              <a:t>Z</a:t>
            </a:r>
            <a:r>
              <a:rPr lang="en-GB" dirty="0" err="1">
                <a:solidFill>
                  <a:schemeClr val="bg1"/>
                </a:solidFill>
              </a:rPr>
              <a:t>aawansowan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konfigurowaln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systemy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oferując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komunikację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sieciową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szeroki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zakres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en-GB" dirty="0" err="1">
                <a:solidFill>
                  <a:schemeClr val="bg1"/>
                </a:solidFill>
              </a:rPr>
              <a:t>odczytu</a:t>
            </a:r>
            <a:r>
              <a:rPr lang="pl-PL" dirty="0">
                <a:solidFill>
                  <a:schemeClr val="bg1"/>
                </a:solidFill>
              </a:rPr>
              <a:t>, s</a:t>
            </a:r>
            <a:r>
              <a:rPr lang="en-GB" dirty="0">
                <a:solidFill>
                  <a:schemeClr val="bg1"/>
                </a:solidFill>
              </a:rPr>
              <a:t>ą </a:t>
            </a:r>
            <a:r>
              <a:rPr lang="pl-PL" dirty="0">
                <a:solidFill>
                  <a:schemeClr val="bg1"/>
                </a:solidFill>
              </a:rPr>
              <a:t>oparte o </a:t>
            </a:r>
            <a:r>
              <a:rPr lang="en-GB" dirty="0" err="1">
                <a:solidFill>
                  <a:schemeClr val="bg1"/>
                </a:solidFill>
              </a:rPr>
              <a:t>kosztown</a:t>
            </a:r>
            <a:r>
              <a:rPr lang="pl-PL" dirty="0">
                <a:solidFill>
                  <a:schemeClr val="bg1"/>
                </a:solidFill>
              </a:rPr>
              <a:t>e urządzenia.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kontrze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pl-PL" dirty="0">
                <a:solidFill>
                  <a:schemeClr val="bg1"/>
                </a:solidFill>
              </a:rPr>
              <a:t>nich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na rynek wprowadzane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są produkty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tani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, ale </a:t>
            </a:r>
            <a:r>
              <a:rPr lang="en-GB" dirty="0" err="1">
                <a:solidFill>
                  <a:schemeClr val="bg1"/>
                </a:solidFill>
              </a:rPr>
              <a:t>dając</a:t>
            </a:r>
            <a:r>
              <a:rPr lang="pl-PL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małe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możliwości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ograniczające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się</a:t>
            </a:r>
            <a:r>
              <a:rPr lang="en-GB" dirty="0">
                <a:solidFill>
                  <a:schemeClr val="bg1"/>
                </a:solidFill>
              </a:rPr>
              <a:t> do </a:t>
            </a:r>
            <a:r>
              <a:rPr lang="en-GB" dirty="0" err="1">
                <a:solidFill>
                  <a:schemeClr val="bg1"/>
                </a:solidFill>
              </a:rPr>
              <a:t>odczytu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pojedynczych </a:t>
            </a:r>
            <a:r>
              <a:rPr lang="en-GB" dirty="0" err="1">
                <a:solidFill>
                  <a:schemeClr val="bg1"/>
                </a:solidFill>
              </a:rPr>
              <a:t>wartości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pl-PL" dirty="0">
                <a:solidFill>
                  <a:schemeClr val="bg1"/>
                </a:solidFill>
              </a:rPr>
              <a:t>Motywacją do wykonania tej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prac</a:t>
            </a:r>
            <a:r>
              <a:rPr lang="pl-PL" dirty="0">
                <a:solidFill>
                  <a:schemeClr val="bg1"/>
                </a:solidFill>
              </a:rPr>
              <a:t>y </a:t>
            </a:r>
            <a:r>
              <a:rPr lang="en-GB" dirty="0" err="1">
                <a:solidFill>
                  <a:schemeClr val="bg1"/>
                </a:solidFill>
              </a:rPr>
              <a:t>inżyniersk</a:t>
            </a:r>
            <a:r>
              <a:rPr lang="pl-PL" dirty="0" err="1">
                <a:solidFill>
                  <a:schemeClr val="bg1"/>
                </a:solidFill>
              </a:rPr>
              <a:t>iej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było stworzenie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systemu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które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zaoferuje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możliwości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pomiarowych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niski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koszt</a:t>
            </a:r>
            <a:r>
              <a:rPr lang="pl-PL" dirty="0">
                <a:solidFill>
                  <a:schemeClr val="bg1"/>
                </a:solidFill>
              </a:rPr>
              <a:t> i wygodę użytkowania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F80FBC-DA94-1E71-CEEB-FD8DC0CDDD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Zastosowane technologie</a:t>
            </a:r>
          </a:p>
        </p:txBody>
      </p:sp>
      <p:pic>
        <p:nvPicPr>
          <p:cNvPr id="3" name="Picture 2" descr="Android Developers Blog: What's New with Android Jetpack and Jetpack Compose">
            <a:extLst>
              <a:ext uri="{FF2B5EF4-FFF2-40B4-BE49-F238E27FC236}">
                <a16:creationId xmlns:a16="http://schemas.microsoft.com/office/drawing/2014/main" id="{A8DA9785-BD9A-463B-AAA1-291C7E9B4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38039" y="2643100"/>
            <a:ext cx="1571798" cy="1571798"/>
          </a:xfrm>
        </p:spPr>
      </p:pic>
      <p:pic>
        <p:nvPicPr>
          <p:cNvPr id="4" name="Picture 4" descr="Firebase | Google's Mobile and Web App Development Platform">
            <a:extLst>
              <a:ext uri="{FF2B5EF4-FFF2-40B4-BE49-F238E27FC236}">
                <a16:creationId xmlns:a16="http://schemas.microsoft.com/office/drawing/2014/main" id="{48796E29-3B32-1B57-A6EC-AC4590A1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62294" y="4889769"/>
            <a:ext cx="1358627" cy="135862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Obraz 11" descr="Obraz zawierający symbol, zrzut ekranu, Grafika, logo&#10;&#10;Zawartość wygenerowana przez AI może być niepoprawna.">
            <a:extLst>
              <a:ext uri="{FF2B5EF4-FFF2-40B4-BE49-F238E27FC236}">
                <a16:creationId xmlns:a16="http://schemas.microsoft.com/office/drawing/2014/main" id="{E9E3EE94-58DE-297B-C5B8-CE9EDF8E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35" y="4124527"/>
            <a:ext cx="2363415" cy="236341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20" descr="C++ - Wikipedia">
            <a:extLst>
              <a:ext uri="{FF2B5EF4-FFF2-40B4-BE49-F238E27FC236}">
                <a16:creationId xmlns:a16="http://schemas.microsoft.com/office/drawing/2014/main" id="{51235300-3B34-469E-BDC5-A2DD67F6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97878" y="2470128"/>
            <a:ext cx="2713838" cy="305465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AutoShape 2" descr="Express.js vs Node.js: Which Backend Technology Should You Choose?">
            <a:extLst>
              <a:ext uri="{FF2B5EF4-FFF2-40B4-BE49-F238E27FC236}">
                <a16:creationId xmlns:a16="http://schemas.microsoft.com/office/drawing/2014/main" id="{9192F017-50D7-8E45-A8FB-58C4074B2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4" descr="Express.js vs Node.js: Which Backend Technology Should You Choose?">
            <a:extLst>
              <a:ext uri="{FF2B5EF4-FFF2-40B4-BE49-F238E27FC236}">
                <a16:creationId xmlns:a16="http://schemas.microsoft.com/office/drawing/2014/main" id="{6DBA7F31-49ED-DBA8-FC13-D4F8BE5BB5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3E89615D-4788-B2E5-D180-9D89D2402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48" y="2095780"/>
            <a:ext cx="2285518" cy="13332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B14AE-F553-BC22-25E3-4849224B1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Wymagania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F39291-F7E9-DE3B-8F32-0AD8799CCD7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>
                <a:solidFill>
                  <a:schemeClr val="bg1"/>
                </a:solidFill>
              </a:rPr>
              <a:t>Wstępna konfiguracja stacji pomiarowej za pomocą interfejsu Bluetooth.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Po</a:t>
            </a:r>
            <a:r>
              <a:rPr lang="en-GB" dirty="0" err="1">
                <a:solidFill>
                  <a:schemeClr val="bg1"/>
                </a:solidFill>
              </a:rPr>
              <a:t>łącz</a:t>
            </a:r>
            <a:r>
              <a:rPr lang="pl-PL" dirty="0" err="1">
                <a:solidFill>
                  <a:schemeClr val="bg1"/>
                </a:solidFill>
              </a:rPr>
              <a:t>enie</a:t>
            </a:r>
            <a:r>
              <a:rPr lang="en-GB" dirty="0">
                <a:solidFill>
                  <a:schemeClr val="bg1"/>
                </a:solidFill>
              </a:rPr>
              <a:t> za </a:t>
            </a:r>
            <a:r>
              <a:rPr lang="en-GB" dirty="0" err="1">
                <a:solidFill>
                  <a:schemeClr val="bg1"/>
                </a:solidFill>
              </a:rPr>
              <a:t>pośrednictwem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internetu</a:t>
            </a:r>
            <a:r>
              <a:rPr lang="en-GB" dirty="0">
                <a:solidFill>
                  <a:schemeClr val="bg1"/>
                </a:solidFill>
              </a:rPr>
              <a:t> 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celu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odczytu danych</a:t>
            </a:r>
          </a:p>
          <a:p>
            <a:pPr lvl="0"/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GB" dirty="0" err="1">
                <a:solidFill>
                  <a:schemeClr val="bg1"/>
                </a:solidFill>
              </a:rPr>
              <a:t>izualizacj</a:t>
            </a:r>
            <a:r>
              <a:rPr lang="pl-PL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danych</a:t>
            </a:r>
            <a:r>
              <a:rPr lang="en-GB" dirty="0">
                <a:solidFill>
                  <a:schemeClr val="bg1"/>
                </a:solidFill>
              </a:rPr>
              <a:t> w </a:t>
            </a:r>
            <a:r>
              <a:rPr lang="en-GB" dirty="0" err="1">
                <a:solidFill>
                  <a:schemeClr val="bg1"/>
                </a:solidFill>
              </a:rPr>
              <a:t>formie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wykresów</a:t>
            </a:r>
            <a:endParaRPr lang="pl-PL" dirty="0">
              <a:solidFill>
                <a:schemeClr val="bg1"/>
              </a:solidFill>
            </a:endParaRPr>
          </a:p>
          <a:p>
            <a:pPr lvl="0"/>
            <a:r>
              <a:rPr lang="pl-PL" dirty="0">
                <a:solidFill>
                  <a:schemeClr val="bg1"/>
                </a:solidFill>
              </a:rPr>
              <a:t>K</a:t>
            </a:r>
            <a:r>
              <a:rPr lang="en-GB" dirty="0" err="1">
                <a:solidFill>
                  <a:schemeClr val="bg1"/>
                </a:solidFill>
              </a:rPr>
              <a:t>onfigurowa</a:t>
            </a:r>
            <a:r>
              <a:rPr lang="pl-PL" dirty="0">
                <a:solidFill>
                  <a:schemeClr val="bg1"/>
                </a:solidFill>
              </a:rPr>
              <a:t>nie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własn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alarm</a:t>
            </a:r>
            <a:r>
              <a:rPr lang="pl-PL" dirty="0">
                <a:solidFill>
                  <a:schemeClr val="bg1"/>
                </a:solidFill>
              </a:rPr>
              <a:t>ów </a:t>
            </a:r>
            <a:r>
              <a:rPr lang="en-GB" dirty="0" err="1">
                <a:solidFill>
                  <a:schemeClr val="bg1"/>
                </a:solidFill>
              </a:rPr>
              <a:t>dla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wybranych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parametrów</a:t>
            </a:r>
            <a:endParaRPr lang="pl-PL" dirty="0">
              <a:solidFill>
                <a:schemeClr val="bg1"/>
              </a:solidFill>
            </a:endParaRPr>
          </a:p>
          <a:p>
            <a:pPr lvl="0"/>
            <a:r>
              <a:rPr lang="pl-PL" dirty="0">
                <a:solidFill>
                  <a:schemeClr val="bg1"/>
                </a:solidFill>
              </a:rPr>
              <a:t>R</a:t>
            </a:r>
            <a:r>
              <a:rPr lang="en-GB" dirty="0" err="1">
                <a:solidFill>
                  <a:schemeClr val="bg1"/>
                </a:solidFill>
              </a:rPr>
              <a:t>ejestr</a:t>
            </a:r>
            <a:r>
              <a:rPr lang="pl-PL" dirty="0" err="1">
                <a:solidFill>
                  <a:schemeClr val="bg1"/>
                </a:solidFill>
              </a:rPr>
              <a:t>owanie</a:t>
            </a:r>
            <a:r>
              <a:rPr lang="en-GB" dirty="0">
                <a:solidFill>
                  <a:schemeClr val="bg1"/>
                </a:solidFill>
              </a:rPr>
              <a:t> dan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dotycząc</a:t>
            </a:r>
            <a:r>
              <a:rPr lang="pl-PL" dirty="0" err="1">
                <a:solidFill>
                  <a:schemeClr val="bg1"/>
                </a:solidFill>
              </a:rPr>
              <a:t>ych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wilgotności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gleby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powietrza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temperatury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powietrza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ciśnienia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atmosferycznego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poziomu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nasłonecznienia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000F93-2F42-E8E1-D14F-6FFF242D8D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err="1">
                <a:solidFill>
                  <a:schemeClr val="bg1"/>
                </a:solidFill>
              </a:rPr>
              <a:t>DiAgramy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C2CC0BD-6C2F-13B6-FE9C-25F6890ED6D1}"/>
              </a:ext>
            </a:extLst>
          </p:cNvPr>
          <p:cNvSpPr txBox="1"/>
          <p:nvPr/>
        </p:nvSpPr>
        <p:spPr>
          <a:xfrm>
            <a:off x="1206231" y="2924783"/>
            <a:ext cx="984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zaprojektowania systemu wykorzystano diagramy:</a:t>
            </a:r>
          </a:p>
          <a:p>
            <a:endParaRPr lang="pl-P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Century Gothic"/>
              </a:rPr>
              <a:t>Przypadków użycia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Century Gothic"/>
              </a:rPr>
              <a:t>Klas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Century Gothic"/>
              </a:rPr>
              <a:t>ERD</a:t>
            </a:r>
          </a:p>
          <a:p>
            <a:endParaRPr lang="pl-P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4">
            <a:extLst>
              <a:ext uri="{FF2B5EF4-FFF2-40B4-BE49-F238E27FC236}">
                <a16:creationId xmlns:a16="http://schemas.microsoft.com/office/drawing/2014/main" id="{E3D252CA-36D0-A041-EB0E-5C241038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4" y="0"/>
            <a:ext cx="11592598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atka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TM03457485%5b%5bfn=Siatka%5d%5d</Template>
  <TotalTime>166</TotalTime>
  <Words>362</Words>
  <Application>Microsoft Office PowerPoint</Application>
  <PresentationFormat>Panoramiczny</PresentationFormat>
  <Paragraphs>53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Siatka</vt:lpstr>
      <vt:lpstr>Politechnika Lubelska Wydział Elektrotechniki i Informatyki   Praca dyplomowa inżynierska  Rozwiązania techniczno-informatyczne wspierające inteligentny ogród </vt:lpstr>
      <vt:lpstr>AGENDA</vt:lpstr>
      <vt:lpstr>Cel pracy</vt:lpstr>
      <vt:lpstr>zakres pracy i podział</vt:lpstr>
      <vt:lpstr>Inteligentny ogróD</vt:lpstr>
      <vt:lpstr>Zastosowane technologie</vt:lpstr>
      <vt:lpstr>Wymagania Projektu</vt:lpstr>
      <vt:lpstr>DiAgramy</vt:lpstr>
      <vt:lpstr>Prezentacja programu PowerPoint</vt:lpstr>
      <vt:lpstr>Prezentacja programu PowerPoint</vt:lpstr>
      <vt:lpstr>Prezentacja programu PowerPoint</vt:lpstr>
      <vt:lpstr>Widoki aplikacji 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Mikołaj Sałek</dc:creator>
  <cp:lastModifiedBy>Mikołaj Sałek</cp:lastModifiedBy>
  <cp:revision>10</cp:revision>
  <dcterms:created xsi:type="dcterms:W3CDTF">2025-11-10T19:51:57Z</dcterms:created>
  <dcterms:modified xsi:type="dcterms:W3CDTF">2025-11-12T00:38:31Z</dcterms:modified>
</cp:coreProperties>
</file>